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Inter Light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Syne"/>
      <p:regular r:id="rId44"/>
      <p:bold r:id="rId45"/>
    </p:embeddedFont>
    <p:embeddedFont>
      <p:font typeface="Arial Black"/>
      <p:regular r:id="rId46"/>
    </p:embeddedFont>
    <p:embeddedFont>
      <p:font typeface="Century Gothic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1KXwwJya0tedGHXhUmp1zjDnQ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477C74-1881-4B6E-8418-7C29E11F086A}">
  <a:tblStyle styleId="{B0477C74-1881-4B6E-8418-7C29E11F086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44" Type="http://schemas.openxmlformats.org/officeDocument/2006/relationships/font" Target="fonts/Syne-regular.fntdata"/><Relationship Id="rId43" Type="http://schemas.openxmlformats.org/officeDocument/2006/relationships/font" Target="fonts/Inter-boldItalic.fntdata"/><Relationship Id="rId46" Type="http://schemas.openxmlformats.org/officeDocument/2006/relationships/font" Target="fonts/ArialBlack-regular.fntdata"/><Relationship Id="rId45" Type="http://schemas.openxmlformats.org/officeDocument/2006/relationships/font" Target="fonts/Syn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enturyGothic-bold.fntdata"/><Relationship Id="rId47" Type="http://schemas.openxmlformats.org/officeDocument/2006/relationships/font" Target="fonts/CenturyGothic-regular.fntdata"/><Relationship Id="rId49" Type="http://schemas.openxmlformats.org/officeDocument/2006/relationships/font" Target="fonts/CenturyGothic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InterLight-bold.fntdata"/><Relationship Id="rId36" Type="http://schemas.openxmlformats.org/officeDocument/2006/relationships/font" Target="fonts/InterLight-regular.fntdata"/><Relationship Id="rId39" Type="http://schemas.openxmlformats.org/officeDocument/2006/relationships/font" Target="fonts/InterLight-boldItalic.fntdata"/><Relationship Id="rId38" Type="http://schemas.openxmlformats.org/officeDocument/2006/relationships/font" Target="fonts/Inter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8" title="tarta-3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8"/>
          <p:cNvSpPr txBox="1"/>
          <p:nvPr>
            <p:ph type="ctrTitle"/>
          </p:nvPr>
        </p:nvSpPr>
        <p:spPr>
          <a:xfrm>
            <a:off x="228600" y="4146900"/>
            <a:ext cx="8686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7038475" y="228600"/>
            <a:ext cx="18768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37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9" title="Group-Project-Strategies4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9"/>
          <p:cNvSpPr txBox="1"/>
          <p:nvPr>
            <p:ph type="title"/>
          </p:nvPr>
        </p:nvSpPr>
        <p:spPr>
          <a:xfrm>
            <a:off x="713225" y="445025"/>
            <a:ext cx="7717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subTitle"/>
          </p:nvPr>
        </p:nvSpPr>
        <p:spPr>
          <a:xfrm>
            <a:off x="3637925" y="2605550"/>
            <a:ext cx="52779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title="1b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4142935" y="1753875"/>
            <a:ext cx="47727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" name="Google Shape;19;p30"/>
          <p:cNvSpPr txBox="1"/>
          <p:nvPr>
            <p:ph idx="2" type="subTitle"/>
          </p:nvPr>
        </p:nvSpPr>
        <p:spPr>
          <a:xfrm>
            <a:off x="4142891" y="1125075"/>
            <a:ext cx="4772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0" name="Google Shape;20;p30"/>
          <p:cNvSpPr txBox="1"/>
          <p:nvPr>
            <p:ph idx="3" type="subTitle"/>
          </p:nvPr>
        </p:nvSpPr>
        <p:spPr>
          <a:xfrm>
            <a:off x="4142865" y="3627900"/>
            <a:ext cx="47727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" name="Google Shape;21;p30"/>
          <p:cNvSpPr txBox="1"/>
          <p:nvPr>
            <p:ph idx="4" type="subTitle"/>
          </p:nvPr>
        </p:nvSpPr>
        <p:spPr>
          <a:xfrm>
            <a:off x="4142800" y="2999100"/>
            <a:ext cx="4772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1600">
                <a:latin typeface="Syne"/>
                <a:ea typeface="Syne"/>
                <a:cs typeface="Syne"/>
                <a:sym typeface="Sy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  <a:defRPr b="1" sz="24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type="title"/>
          </p:nvPr>
        </p:nvSpPr>
        <p:spPr>
          <a:xfrm>
            <a:off x="228600" y="228600"/>
            <a:ext cx="29157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1" title="Group-Project-Strategies2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1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" type="body"/>
          </p:nvPr>
        </p:nvSpPr>
        <p:spPr>
          <a:xfrm>
            <a:off x="228600" y="99932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2" title="2b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2"/>
          <p:cNvSpPr txBox="1"/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subTitle"/>
          </p:nvPr>
        </p:nvSpPr>
        <p:spPr>
          <a:xfrm>
            <a:off x="713225" y="1790975"/>
            <a:ext cx="42948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3" title="Group-Project-Strategies6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2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3"/>
          <p:cNvSpPr txBox="1"/>
          <p:nvPr>
            <p:ph type="title"/>
          </p:nvPr>
        </p:nvSpPr>
        <p:spPr>
          <a:xfrm>
            <a:off x="234586" y="228600"/>
            <a:ext cx="3736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" type="subTitle"/>
          </p:nvPr>
        </p:nvSpPr>
        <p:spPr>
          <a:xfrm>
            <a:off x="228600" y="2367275"/>
            <a:ext cx="3736200" cy="25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  <a:defRPr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5" name="Google Shape;35;p33"/>
          <p:cNvSpPr/>
          <p:nvPr>
            <p:ph idx="2" type="pic"/>
          </p:nvPr>
        </p:nvSpPr>
        <p:spPr>
          <a:xfrm>
            <a:off x="4384250" y="228375"/>
            <a:ext cx="4531200" cy="468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4" title="Group-Project-Strategies2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4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35" title="Group-Project-Strategies4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5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6" title="tarta-3.png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6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228600" y="2286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b="1" i="0" sz="26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b="1" i="0" sz="35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228600" y="9360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-983906" y="1604750"/>
            <a:ext cx="11111812" cy="15756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SG" sz="9600">
                <a:latin typeface="Arial Black"/>
                <a:ea typeface="Arial Black"/>
                <a:cs typeface="Arial Black"/>
                <a:sym typeface="Arial Black"/>
              </a:rPr>
              <a:t>MDIS PULSE</a:t>
            </a:r>
            <a:r>
              <a:rPr lang="en-SG" sz="8800">
                <a:latin typeface="Arial Black"/>
                <a:ea typeface="Arial Black"/>
                <a:cs typeface="Arial Black"/>
                <a:sym typeface="Arial Black"/>
              </a:rPr>
              <a:t>  </a:t>
            </a:r>
            <a:endParaRPr sz="8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6682683" y="228600"/>
            <a:ext cx="2351314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MDIS Festival 2026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>
                <a:solidFill>
                  <a:schemeClr val="dk1"/>
                </a:solidFill>
              </a:rPr>
              <a:t>Done by Chezhian Sunjai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6170812" y="2730298"/>
            <a:ext cx="26002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</a:pPr>
            <a:r>
              <a:rPr b="0" i="0" lang="en-SG" sz="1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One Community, One Beat</a:t>
            </a:r>
            <a:endParaRPr b="0" i="0" sz="14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4469446" y="4452546"/>
            <a:ext cx="4674554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</a:pPr>
            <a:r>
              <a:rPr b="0" i="0" lang="en-SG" sz="36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Edited by </a:t>
            </a:r>
            <a:r>
              <a:rPr b="0" i="0" lang="en-SG" sz="3600" u="none" cap="none" strike="noStrike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XXXXX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3 (Pulse </a:t>
            </a:r>
            <a:r>
              <a:rPr lang="en-SG" sz="2400"/>
              <a:t>Amphitheatre</a:t>
            </a:r>
            <a:r>
              <a:rPr lang="en-SG"/>
              <a:t> ) </a:t>
            </a:r>
            <a:endParaRPr/>
          </a:p>
        </p:txBody>
      </p:sp>
      <p:sp>
        <p:nvSpPr>
          <p:cNvPr id="126" name="Google Shape;126;p10"/>
          <p:cNvSpPr txBox="1"/>
          <p:nvPr>
            <p:ph idx="1" type="body"/>
          </p:nvPr>
        </p:nvSpPr>
        <p:spPr>
          <a:xfrm>
            <a:off x="80682" y="885027"/>
            <a:ext cx="5162550" cy="4029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-SG" sz="1050" u="sng">
                <a:latin typeface="Inter Light"/>
                <a:ea typeface="Inter Light"/>
                <a:cs typeface="Inter Light"/>
                <a:sym typeface="Inter Light"/>
              </a:rPr>
              <a:t>Please provide any Renditions or 3d mock ups, or ideas you think we can do!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/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BOOTHS </a:t>
            </a:r>
            <a:endParaRPr/>
          </a:p>
        </p:txBody>
      </p:sp>
      <p:sp>
        <p:nvSpPr>
          <p:cNvPr id="132" name="Google Shape;132;p11"/>
          <p:cNvSpPr txBox="1"/>
          <p:nvPr>
            <p:ph idx="1" type="subTitle"/>
          </p:nvPr>
        </p:nvSpPr>
        <p:spPr>
          <a:xfrm>
            <a:off x="-587" y="1017719"/>
            <a:ext cx="4294800" cy="19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Sales / Consultation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Individual School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MDC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SQC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Registration counters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1600"/>
              <a:t>Corporate Members e.g. Ernies</a:t>
            </a:r>
            <a:endParaRPr sz="1600"/>
          </a:p>
        </p:txBody>
      </p:sp>
      <p:pic>
        <p:nvPicPr>
          <p:cNvPr descr="5' x 10' Booth Package | NAMM.org"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611" y="151280"/>
            <a:ext cx="3550021" cy="199688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Mobile Coffee Cart - Singapore Events and Weddings" id="134" name="Google Shape;1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740" y="2310932"/>
            <a:ext cx="1759355" cy="234580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Goh Pei Ming launches Anti-Scam Exhibition at Serangoon Gardens" id="135" name="Google Shape;1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7900" y="2310932"/>
            <a:ext cx="3679441" cy="234580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 sz="2800"/>
              <a:t>Expressway </a:t>
            </a:r>
            <a:endParaRPr/>
          </a:p>
        </p:txBody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331685" y="1189802"/>
            <a:ext cx="3459265" cy="3382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The Centre Road will be Closed. 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Spread out Booths (SQC, TCC, MDC, Schools &amp; sales, corporate members) </a:t>
            </a:r>
            <a:endParaRPr/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928" y="272936"/>
            <a:ext cx="4375386" cy="4597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6143625" y="504825"/>
            <a:ext cx="1876425" cy="3324225"/>
          </a:xfrm>
          <a:custGeom>
            <a:rect b="b" l="l" r="r" t="t"/>
            <a:pathLst>
              <a:path extrusionOk="0" h="3324225" w="1876425">
                <a:moveTo>
                  <a:pt x="1485900" y="9525"/>
                </a:moveTo>
                <a:lnTo>
                  <a:pt x="1743075" y="0"/>
                </a:lnTo>
                <a:lnTo>
                  <a:pt x="1876425" y="447675"/>
                </a:lnTo>
                <a:lnTo>
                  <a:pt x="1847850" y="933450"/>
                </a:lnTo>
                <a:lnTo>
                  <a:pt x="1333500" y="1781175"/>
                </a:lnTo>
                <a:lnTo>
                  <a:pt x="1038225" y="2171700"/>
                </a:lnTo>
                <a:lnTo>
                  <a:pt x="600075" y="2952750"/>
                </a:lnTo>
                <a:lnTo>
                  <a:pt x="361950" y="3324225"/>
                </a:lnTo>
                <a:lnTo>
                  <a:pt x="0" y="3076575"/>
                </a:lnTo>
                <a:lnTo>
                  <a:pt x="247650" y="2914650"/>
                </a:lnTo>
                <a:lnTo>
                  <a:pt x="542925" y="2505075"/>
                </a:lnTo>
                <a:lnTo>
                  <a:pt x="581025" y="2238375"/>
                </a:lnTo>
                <a:lnTo>
                  <a:pt x="581025" y="2095500"/>
                </a:lnTo>
                <a:lnTo>
                  <a:pt x="1104900" y="1419225"/>
                </a:lnTo>
                <a:lnTo>
                  <a:pt x="1343025" y="1028700"/>
                </a:lnTo>
                <a:lnTo>
                  <a:pt x="1409700" y="666750"/>
                </a:lnTo>
                <a:lnTo>
                  <a:pt x="1485900" y="9525"/>
                </a:lnTo>
                <a:close/>
              </a:path>
            </a:pathLst>
          </a:custGeom>
          <a:solidFill>
            <a:srgbClr val="FF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/>
          <p:nvPr>
            <p:ph type="title"/>
          </p:nvPr>
        </p:nvSpPr>
        <p:spPr>
          <a:xfrm>
            <a:off x="720000" y="445019"/>
            <a:ext cx="476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 sz="2800"/>
              <a:t>Expressway </a:t>
            </a:r>
            <a:endParaRPr/>
          </a:p>
        </p:txBody>
      </p:sp>
      <p:sp>
        <p:nvSpPr>
          <p:cNvPr id="149" name="Google Shape;149;p13"/>
          <p:cNvSpPr txBox="1"/>
          <p:nvPr>
            <p:ph idx="1" type="subTitle"/>
          </p:nvPr>
        </p:nvSpPr>
        <p:spPr>
          <a:xfrm>
            <a:off x="331684" y="1189802"/>
            <a:ext cx="5840515" cy="33821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The Area in red will have various booth.</a:t>
            </a:r>
            <a:endParaRPr sz="2400"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Light"/>
              <a:buChar char="●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The Booths will be spread across the road.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</p:txBody>
      </p:sp>
      <p:grpSp>
        <p:nvGrpSpPr>
          <p:cNvPr id="150" name="Google Shape;150;p13"/>
          <p:cNvGrpSpPr/>
          <p:nvPr/>
        </p:nvGrpSpPr>
        <p:grpSpPr>
          <a:xfrm>
            <a:off x="6622676" y="272936"/>
            <a:ext cx="2189638" cy="2369411"/>
            <a:chOff x="4436928" y="272936"/>
            <a:chExt cx="4375386" cy="4597627"/>
          </a:xfrm>
        </p:grpSpPr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6928" y="272936"/>
              <a:ext cx="4375386" cy="4597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3"/>
            <p:cNvSpPr/>
            <p:nvPr/>
          </p:nvSpPr>
          <p:spPr>
            <a:xfrm>
              <a:off x="6143625" y="504825"/>
              <a:ext cx="1876425" cy="3324225"/>
            </a:xfrm>
            <a:custGeom>
              <a:rect b="b" l="l" r="r" t="t"/>
              <a:pathLst>
                <a:path extrusionOk="0" h="3324225" w="1876425">
                  <a:moveTo>
                    <a:pt x="1485900" y="9525"/>
                  </a:moveTo>
                  <a:lnTo>
                    <a:pt x="1743075" y="0"/>
                  </a:lnTo>
                  <a:lnTo>
                    <a:pt x="1876425" y="447675"/>
                  </a:lnTo>
                  <a:lnTo>
                    <a:pt x="1847850" y="933450"/>
                  </a:lnTo>
                  <a:lnTo>
                    <a:pt x="1333500" y="1781175"/>
                  </a:lnTo>
                  <a:lnTo>
                    <a:pt x="1038225" y="2171700"/>
                  </a:lnTo>
                  <a:lnTo>
                    <a:pt x="600075" y="2952750"/>
                  </a:lnTo>
                  <a:lnTo>
                    <a:pt x="361950" y="3324225"/>
                  </a:lnTo>
                  <a:lnTo>
                    <a:pt x="0" y="3076575"/>
                  </a:lnTo>
                  <a:lnTo>
                    <a:pt x="247650" y="2914650"/>
                  </a:lnTo>
                  <a:lnTo>
                    <a:pt x="542925" y="2505075"/>
                  </a:lnTo>
                  <a:lnTo>
                    <a:pt x="581025" y="2238375"/>
                  </a:lnTo>
                  <a:lnTo>
                    <a:pt x="581025" y="2095500"/>
                  </a:lnTo>
                  <a:lnTo>
                    <a:pt x="1104900" y="1419225"/>
                  </a:lnTo>
                  <a:lnTo>
                    <a:pt x="1343025" y="1028700"/>
                  </a:lnTo>
                  <a:lnTo>
                    <a:pt x="1409700" y="666750"/>
                  </a:lnTo>
                  <a:lnTo>
                    <a:pt x="1485900" y="9525"/>
                  </a:lnTo>
                  <a:close/>
                </a:path>
              </a:pathLst>
            </a:custGeom>
            <a:solidFill>
              <a:srgbClr val="FF0000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or House Outdoor Christmas Lights Decor 50 Creative Outdoor Christmas  Lighting Ideas For Your Home Heavy Duty" id="153" name="Google Shape;1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4221" y="2775815"/>
            <a:ext cx="2184056" cy="213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"/>
          <p:cNvSpPr txBox="1"/>
          <p:nvPr>
            <p:ph type="title"/>
          </p:nvPr>
        </p:nvSpPr>
        <p:spPr>
          <a:xfrm>
            <a:off x="234585" y="228600"/>
            <a:ext cx="5036662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QR Code Map Rendition</a:t>
            </a:r>
            <a:endParaRPr/>
          </a:p>
        </p:txBody>
      </p:sp>
      <p:sp>
        <p:nvSpPr>
          <p:cNvPr id="159" name="Google Shape;159;p14"/>
          <p:cNvSpPr txBox="1"/>
          <p:nvPr>
            <p:ph idx="1" type="subTitle"/>
          </p:nvPr>
        </p:nvSpPr>
        <p:spPr>
          <a:xfrm>
            <a:off x="228549" y="1141350"/>
            <a:ext cx="3991025" cy="18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SG" sz="2800"/>
              <a:t>MDIS Event Map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SG" sz="2000"/>
              <a:t>Include schools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SG" sz="2000"/>
              <a:t>Rooms (TB, brainwaves)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SG" sz="2000"/>
              <a:t>Activities that are happening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800"/>
          </a:p>
        </p:txBody>
      </p:sp>
      <p:pic>
        <p:nvPicPr>
          <p:cNvPr id="160" name="Google Shape;160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3214" l="-116" r="-113" t="-23221"/>
          <a:stretch/>
        </p:blipFill>
        <p:spPr>
          <a:xfrm>
            <a:off x="4384250" y="228375"/>
            <a:ext cx="4531200" cy="46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4"/>
          <p:cNvSpPr txBox="1"/>
          <p:nvPr/>
        </p:nvSpPr>
        <p:spPr>
          <a:xfrm>
            <a:off x="228548" y="2893950"/>
            <a:ext cx="3991025" cy="18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 Light"/>
              <a:buNone/>
            </a:pPr>
            <a:r>
              <a:rPr b="0" i="0" lang="en-SG" sz="28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Cost: </a:t>
            </a:r>
            <a:r>
              <a:rPr b="0" i="0" lang="en-SG" sz="2800" u="none" cap="none" strike="noStrike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$XXXX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Who are the Potential Leads </a:t>
            </a:r>
            <a:endParaRPr/>
          </a:p>
        </p:txBody>
      </p:sp>
      <p:sp>
        <p:nvSpPr>
          <p:cNvPr id="167" name="Google Shape;167;p15"/>
          <p:cNvSpPr txBox="1"/>
          <p:nvPr>
            <p:ph idx="1" type="body"/>
          </p:nvPr>
        </p:nvSpPr>
        <p:spPr>
          <a:xfrm>
            <a:off x="228600" y="999327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800"/>
              <a:t>Neighbourhood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Parents ( Adult Learners )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Children ( Youth )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Community centre Volunteers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800"/>
              <a:t>Masjid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Adults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Youths 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Muslim Community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800"/>
              <a:t>SPF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Soon to ORD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NSF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SG" sz="1800"/>
              <a:t>Regulars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228550" y="147918"/>
            <a:ext cx="4223114" cy="1532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HOW WE GET LEADS</a:t>
            </a:r>
            <a:endParaRPr/>
          </a:p>
        </p:txBody>
      </p:sp>
      <p:sp>
        <p:nvSpPr>
          <p:cNvPr id="173" name="Google Shape;173;p16"/>
          <p:cNvSpPr txBox="1"/>
          <p:nvPr>
            <p:ph idx="1" type="subTitle"/>
          </p:nvPr>
        </p:nvSpPr>
        <p:spPr>
          <a:xfrm>
            <a:off x="300754" y="694608"/>
            <a:ext cx="8076763" cy="4045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SG" sz="2400"/>
              <a:t>Registration/Sign up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SG" sz="2400"/>
              <a:t>Sales / Sessions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SG" sz="2400"/>
              <a:t>Consultation / School Booths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SG" sz="2400"/>
              <a:t>Engagement Activities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lphaLcParenR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Workshops, photobooths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SG" sz="2400"/>
              <a:t>Post-Event</a:t>
            </a:r>
            <a:endParaRPr/>
          </a:p>
          <a:p>
            <a:pPr indent="-514350" lvl="1" marL="971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lphaLcParenR"/>
            </a:pPr>
            <a:r>
              <a:rPr lang="en-SG" sz="2000">
                <a:latin typeface="Inter Light"/>
                <a:ea typeface="Inter Light"/>
                <a:cs typeface="Inter Light"/>
                <a:sym typeface="Inter Light"/>
              </a:rPr>
              <a:t>Follow-up emails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>
            <p:ph idx="1" type="subTitle"/>
          </p:nvPr>
        </p:nvSpPr>
        <p:spPr>
          <a:xfrm>
            <a:off x="74758" y="663513"/>
            <a:ext cx="4772700" cy="424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Each speaker will conduct a 30-minute session to give participants a simple and practical introduction to the topic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 what it means, why it matters, and how it affects organisations and individuals.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The talks will be scheduled in the morning before lunch, to allow participants to attend easily as part of the day’s programme.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We will invite: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Our existing corporate clients, and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MDIS Corporate Members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This session will: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Add value to the Celebration Day programme,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Provide useful learning content for participants,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Create a platform for networking between clients, members, and MDIS, and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/>
              <a:t>• Allow MDC to showcase and promote relevant courses in Sustainability, ESG, AI, and digital skills. </a:t>
            </a:r>
            <a:endParaRPr/>
          </a:p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228600" y="228600"/>
            <a:ext cx="6645489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en-SG">
                <a:solidFill>
                  <a:schemeClr val="dk1"/>
                </a:solidFill>
              </a:rPr>
              <a:t>Sustainability &amp; AI Talks - Sharon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Booth Tiers – Corp. members/ Vendors (FYI)</a:t>
            </a:r>
            <a:endParaRPr/>
          </a:p>
        </p:txBody>
      </p:sp>
      <p:sp>
        <p:nvSpPr>
          <p:cNvPr id="185" name="Google Shape;185;p18"/>
          <p:cNvSpPr txBox="1"/>
          <p:nvPr/>
        </p:nvSpPr>
        <p:spPr>
          <a:xfrm>
            <a:off x="637614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1.5m table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Chairs x2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Pull Up Banner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$xxx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3441326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2m table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Chairs x2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Backdrop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Social media post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MDC Rebates (TBC)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$xxxx</a:t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6178363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Ultra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3mx3m booth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round tables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Digital TV stand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Social media post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MDC Rebates (TBC)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Future Venue sponsorship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- 1 x Email Blast to our corporate members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$xxxxx</a:t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Booth Tiers – Renditions or 3D Mock ups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37614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Standard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3441326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6178363" y="789053"/>
            <a:ext cx="2803712" cy="4334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Ultra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713225" y="445025"/>
            <a:ext cx="77175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 sz="4000"/>
              <a:t>Event Details </a:t>
            </a:r>
            <a:br>
              <a:rPr lang="en-SG" sz="4000"/>
            </a:br>
            <a:endParaRPr sz="4000"/>
          </a:p>
        </p:txBody>
      </p:sp>
      <p:sp>
        <p:nvSpPr>
          <p:cNvPr id="63" name="Google Shape;63;p2"/>
          <p:cNvSpPr txBox="1"/>
          <p:nvPr>
            <p:ph idx="1" type="subTitle"/>
          </p:nvPr>
        </p:nvSpPr>
        <p:spPr>
          <a:xfrm>
            <a:off x="713225" y="1183624"/>
            <a:ext cx="5230375" cy="20638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SG" sz="1800"/>
              <a:t>NAME : MDIS PULSE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SG" sz="1800"/>
              <a:t>DATE : 17 APR (Fri), 10am – 10 pm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SG" sz="1800"/>
              <a:t>Venue: In House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Zone 1 Breakdown</a:t>
            </a:r>
            <a:endParaRPr/>
          </a:p>
        </p:txBody>
      </p:sp>
      <p:graphicFrame>
        <p:nvGraphicFramePr>
          <p:cNvPr id="201" name="Google Shape;201;p20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DJ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Audio &amp; Lighting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Power supply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Décor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2" name="Google Shape;202;p20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Zone 2 Breakdown</a:t>
            </a:r>
            <a:endParaRPr/>
          </a:p>
        </p:txBody>
      </p:sp>
      <p:graphicFrame>
        <p:nvGraphicFramePr>
          <p:cNvPr id="208" name="Google Shape;208;p21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Games booth 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Activity Crew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Photo booth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Tables &amp; Chairs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1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Zone 3 Breakdown</a:t>
            </a:r>
            <a:endParaRPr/>
          </a:p>
        </p:txBody>
      </p:sp>
      <p:graphicFrame>
        <p:nvGraphicFramePr>
          <p:cNvPr id="215" name="Google Shape;215;p22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Food Truck fees 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Power Supply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Audio/Lighting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Tables / Standing tables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22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Expressway Breakdown</a:t>
            </a:r>
            <a:endParaRPr/>
          </a:p>
        </p:txBody>
      </p:sp>
      <p:graphicFrame>
        <p:nvGraphicFramePr>
          <p:cNvPr id="222" name="Google Shape;222;p23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Booth Structures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Power points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Branding (banners / backdrops)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3" name="Google Shape;223;p23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Registration Breakdown</a:t>
            </a:r>
            <a:endParaRPr/>
          </a:p>
        </p:txBody>
      </p:sp>
      <p:graphicFrame>
        <p:nvGraphicFramePr>
          <p:cNvPr id="229" name="Google Shape;229;p24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Registration Counters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Tablets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Wristbands/Lanyard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Registration Staff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Signage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24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228600" y="228600"/>
            <a:ext cx="868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Estimated Cost – General Breakdown</a:t>
            </a:r>
            <a:endParaRPr/>
          </a:p>
        </p:txBody>
      </p:sp>
      <p:graphicFrame>
        <p:nvGraphicFramePr>
          <p:cNvPr id="236" name="Google Shape;236;p25"/>
          <p:cNvGraphicFramePr/>
          <p:nvPr/>
        </p:nvGraphicFramePr>
        <p:xfrm>
          <a:off x="678741" y="12128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{B0477C74-1881-4B6E-8418-7C29E11F086A}</a:tableStyleId>
              </a:tblPr>
              <a:tblGrid>
                <a:gridCol w="3839475"/>
                <a:gridCol w="578225"/>
                <a:gridCol w="1479175"/>
                <a:gridCol w="1889650"/>
              </a:tblGrid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Item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Qty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Cost (SGD)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300" u="none" cap="none" strike="noStrike">
                          <a:solidFill>
                            <a:schemeClr val="dk1"/>
                          </a:solidFill>
                        </a:rPr>
                        <a:t>Remarks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Event management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Photography / videography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200" u="none" cap="none" strike="noStrike">
                          <a:solidFill>
                            <a:schemeClr val="dk1"/>
                          </a:solidFill>
                        </a:rPr>
                        <a:t>Licenses / permits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300" u="none" cap="none" strike="noStrike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2350" marB="42350" marR="84700" marL="847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p25"/>
          <p:cNvSpPr txBox="1"/>
          <p:nvPr/>
        </p:nvSpPr>
        <p:spPr>
          <a:xfrm>
            <a:off x="0" y="4761011"/>
            <a:ext cx="42498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SG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i="1" lang="en-SG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Feel Free to add more items, however, Do not change what was given</a:t>
            </a:r>
            <a:r>
              <a:rPr b="0" i="0" lang="en-SG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2135550" y="1441675"/>
            <a:ext cx="48729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>
                <a:solidFill>
                  <a:srgbClr val="FF0000"/>
                </a:solidFill>
              </a:rPr>
              <a:t>$XXXXX</a:t>
            </a:r>
            <a:endParaRPr/>
          </a:p>
        </p:txBody>
      </p:sp>
      <p:sp>
        <p:nvSpPr>
          <p:cNvPr id="243" name="Google Shape;243;p26"/>
          <p:cNvSpPr txBox="1"/>
          <p:nvPr>
            <p:ph idx="1" type="subTitle"/>
          </p:nvPr>
        </p:nvSpPr>
        <p:spPr>
          <a:xfrm>
            <a:off x="2135550" y="2784625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SG"/>
              <a:t>Total Cost for Entire Event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idx="1" type="subTitle"/>
          </p:nvPr>
        </p:nvSpPr>
        <p:spPr>
          <a:xfrm>
            <a:off x="4142935" y="1753875"/>
            <a:ext cx="47727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SG" sz="1800"/>
              <a:t>multiple micro-locations, Different experiences simultaneously</a:t>
            </a:r>
            <a:endParaRPr sz="1800"/>
          </a:p>
        </p:txBody>
      </p:sp>
      <p:sp>
        <p:nvSpPr>
          <p:cNvPr id="69" name="Google Shape;69;p3"/>
          <p:cNvSpPr txBox="1"/>
          <p:nvPr>
            <p:ph idx="2" type="subTitle"/>
          </p:nvPr>
        </p:nvSpPr>
        <p:spPr>
          <a:xfrm>
            <a:off x="4142891" y="1125075"/>
            <a:ext cx="4772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2400">
                <a:solidFill>
                  <a:schemeClr val="dk2"/>
                </a:solidFill>
              </a:rPr>
              <a:t>Decentralized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0" name="Google Shape;70;p3"/>
          <p:cNvSpPr txBox="1"/>
          <p:nvPr>
            <p:ph idx="3" type="subTitle"/>
          </p:nvPr>
        </p:nvSpPr>
        <p:spPr>
          <a:xfrm>
            <a:off x="4142865" y="3627900"/>
            <a:ext cx="47727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 sz="1800"/>
              <a:t>F1 Village, Olympic Villages </a:t>
            </a:r>
            <a:endParaRPr sz="1800"/>
          </a:p>
        </p:txBody>
      </p:sp>
      <p:sp>
        <p:nvSpPr>
          <p:cNvPr id="71" name="Google Shape;71;p3"/>
          <p:cNvSpPr txBox="1"/>
          <p:nvPr>
            <p:ph idx="4" type="subTitle"/>
          </p:nvPr>
        </p:nvSpPr>
        <p:spPr>
          <a:xfrm>
            <a:off x="4142800" y="2999100"/>
            <a:ext cx="4772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SG" sz="2400">
                <a:solidFill>
                  <a:schemeClr val="dk2"/>
                </a:solidFill>
              </a:rPr>
              <a:t>Examples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72" name="Google Shape;72;p3"/>
          <p:cNvSpPr txBox="1"/>
          <p:nvPr>
            <p:ph type="title"/>
          </p:nvPr>
        </p:nvSpPr>
        <p:spPr>
          <a:xfrm>
            <a:off x="228600" y="228600"/>
            <a:ext cx="29157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Event Concept</a:t>
            </a:r>
            <a:endParaRPr/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65" y="1125075"/>
            <a:ext cx="3705460" cy="367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idx="1" type="subTitle"/>
          </p:nvPr>
        </p:nvSpPr>
        <p:spPr>
          <a:xfrm>
            <a:off x="228644" y="1630050"/>
            <a:ext cx="4343356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 sz="2400"/>
              <a:t>Music Festival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 sz="2400"/>
              <a:t>Venue: Canteen  </a:t>
            </a:r>
            <a:endParaRPr/>
          </a:p>
        </p:txBody>
      </p:sp>
      <p:sp>
        <p:nvSpPr>
          <p:cNvPr id="79" name="Google Shape;79;p4"/>
          <p:cNvSpPr txBox="1"/>
          <p:nvPr>
            <p:ph idx="2" type="subTitle"/>
          </p:nvPr>
        </p:nvSpPr>
        <p:spPr>
          <a:xfrm>
            <a:off x="228600" y="1001250"/>
            <a:ext cx="4772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</a:pPr>
            <a:r>
              <a:rPr lang="en-SG" sz="2800"/>
              <a:t>Zone 1</a:t>
            </a:r>
            <a:endParaRPr/>
          </a:p>
        </p:txBody>
      </p:sp>
      <p:sp>
        <p:nvSpPr>
          <p:cNvPr id="80" name="Google Shape;80;p4"/>
          <p:cNvSpPr txBox="1"/>
          <p:nvPr>
            <p:ph idx="3" type="subTitle"/>
          </p:nvPr>
        </p:nvSpPr>
        <p:spPr>
          <a:xfrm>
            <a:off x="228600" y="3504150"/>
            <a:ext cx="4343291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 sz="2400"/>
              <a:t>Food Truck Garage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</a:pPr>
            <a:r>
              <a:rPr lang="en-SG" sz="2400"/>
              <a:t>Venue: Block F Carpark </a:t>
            </a:r>
            <a:endParaRPr/>
          </a:p>
        </p:txBody>
      </p:sp>
      <p:sp>
        <p:nvSpPr>
          <p:cNvPr id="81" name="Google Shape;81;p4"/>
          <p:cNvSpPr txBox="1"/>
          <p:nvPr>
            <p:ph idx="4" type="subTitle"/>
          </p:nvPr>
        </p:nvSpPr>
        <p:spPr>
          <a:xfrm>
            <a:off x="228535" y="2875350"/>
            <a:ext cx="4343356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yne"/>
              <a:buNone/>
            </a:pPr>
            <a:r>
              <a:rPr lang="en-SG" sz="2800"/>
              <a:t>Zone 3 </a:t>
            </a:r>
            <a:endParaRPr/>
          </a:p>
        </p:txBody>
      </p:sp>
      <p:sp>
        <p:nvSpPr>
          <p:cNvPr id="82" name="Google Shape;82;p4"/>
          <p:cNvSpPr txBox="1"/>
          <p:nvPr>
            <p:ph type="title"/>
          </p:nvPr>
        </p:nvSpPr>
        <p:spPr>
          <a:xfrm>
            <a:off x="228600" y="228600"/>
            <a:ext cx="29157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ZONES</a:t>
            </a:r>
            <a:endParaRPr/>
          </a:p>
        </p:txBody>
      </p:sp>
      <p:sp>
        <p:nvSpPr>
          <p:cNvPr id="83" name="Google Shape;83;p4"/>
          <p:cNvSpPr txBox="1"/>
          <p:nvPr/>
        </p:nvSpPr>
        <p:spPr>
          <a:xfrm>
            <a:off x="4571891" y="1010550"/>
            <a:ext cx="4343291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</a:pPr>
            <a:r>
              <a:rPr b="1" i="0" lang="en-SG" sz="2800" u="none" cap="none" strike="noStrik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Zone 2 </a:t>
            </a:r>
            <a:endParaRPr/>
          </a:p>
        </p:txBody>
      </p:sp>
      <p:sp>
        <p:nvSpPr>
          <p:cNvPr id="84" name="Google Shape;84;p4"/>
          <p:cNvSpPr txBox="1"/>
          <p:nvPr/>
        </p:nvSpPr>
        <p:spPr>
          <a:xfrm>
            <a:off x="4571891" y="1620750"/>
            <a:ext cx="4343356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Pulse</a:t>
            </a:r>
            <a:r>
              <a:rPr b="0" i="0" lang="en-SG" sz="12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b="0" i="0" lang="en-SG" sz="2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Amphitheatre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</a:pPr>
            <a:r>
              <a:rPr b="0" i="0" lang="en-SG" sz="24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Venue: Amphitheatre </a:t>
            </a:r>
            <a:endParaRPr b="0" i="0" sz="12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1 ( Music Festival ) </a:t>
            </a:r>
            <a:endParaRPr/>
          </a:p>
        </p:txBody>
      </p:sp>
      <p:sp>
        <p:nvSpPr>
          <p:cNvPr id="90" name="Google Shape;90;p5"/>
          <p:cNvSpPr txBox="1"/>
          <p:nvPr>
            <p:ph idx="1" type="body"/>
          </p:nvPr>
        </p:nvSpPr>
        <p:spPr>
          <a:xfrm>
            <a:off x="228600" y="999327"/>
            <a:ext cx="5162550" cy="342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>
                <a:latin typeface="Inter Light"/>
                <a:ea typeface="Inter Light"/>
                <a:cs typeface="Inter Light"/>
                <a:sym typeface="Inter Light"/>
              </a:rPr>
              <a:t>Canteen → Rave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>
                <a:latin typeface="Inter Light"/>
                <a:ea typeface="Inter Light"/>
                <a:cs typeface="Inter Light"/>
                <a:sym typeface="Inter Light"/>
              </a:rPr>
              <a:t>The Idea</a:t>
            </a:r>
            <a:br>
              <a:rPr lang="en-SG" sz="1400">
                <a:latin typeface="Inter Light"/>
                <a:ea typeface="Inter Light"/>
                <a:cs typeface="Inter Light"/>
                <a:sym typeface="Inter Light"/>
              </a:rPr>
            </a:b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Turn a familiar canteen into a high-energy night space for one night. Same location, totally different vibe. The goal is to surprise people and show how an everyday space can become something unforgettable.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>
                <a:latin typeface="Inter Light"/>
                <a:ea typeface="Inter Light"/>
                <a:cs typeface="Inter Light"/>
                <a:sym typeface="Inter Light"/>
              </a:rPr>
              <a:t>What Changes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Lights down, LEDs up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DJ + sound system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Visuals to wipe out the “canteen feel”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>
                <a:latin typeface="Inter Light"/>
                <a:ea typeface="Inter Light"/>
                <a:cs typeface="Inter Light"/>
                <a:sym typeface="Inter Light"/>
              </a:rPr>
              <a:t>Why It Works</a:t>
            </a:r>
            <a:endParaRPr sz="1400">
              <a:latin typeface="Inter Light"/>
              <a:ea typeface="Inter Light"/>
              <a:cs typeface="Inter Light"/>
              <a:sym typeface="Inter Ligh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Unexpected = memorable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Uses an existing space in a new way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>
                <a:latin typeface="Inter Light"/>
                <a:ea typeface="Inter Light"/>
                <a:cs typeface="Inter Light"/>
                <a:sym typeface="Inter Light"/>
              </a:rPr>
              <a:t>Brings people together, boosts energy, creates buzz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r>
              <a:t/>
            </a:r>
            <a:endParaRPr/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976" y="514950"/>
            <a:ext cx="2952750" cy="196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0213" y="2660051"/>
            <a:ext cx="2954954" cy="165477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1 ( Music Festival ) </a:t>
            </a:r>
            <a:endParaRPr/>
          </a:p>
        </p:txBody>
      </p:sp>
      <p:sp>
        <p:nvSpPr>
          <p:cNvPr id="98" name="Google Shape;98;p6"/>
          <p:cNvSpPr txBox="1"/>
          <p:nvPr>
            <p:ph idx="1" type="body"/>
          </p:nvPr>
        </p:nvSpPr>
        <p:spPr>
          <a:xfrm>
            <a:off x="80682" y="885027"/>
            <a:ext cx="5162550" cy="4029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-SG" sz="1050" u="sng">
                <a:latin typeface="Inter Light"/>
                <a:ea typeface="Inter Light"/>
                <a:cs typeface="Inter Light"/>
                <a:sym typeface="Inter Light"/>
              </a:rPr>
              <a:t>Please provide any Renditions or 3d mock ups, or ideas you think we can do!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2 (Food Truck) </a:t>
            </a:r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228600" y="999327"/>
            <a:ext cx="5162550" cy="342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Carpark into a Food Street 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The Idea</a:t>
            </a:r>
            <a:br>
              <a:rPr lang="en-SG" sz="1400"/>
            </a:br>
            <a:r>
              <a:rPr lang="en-SG" sz="1400"/>
              <a:t>Activate an open area with a curated lineup of food trucks, music, and lighting to create a relaxed, festival-style hangout. It’s about good food, good energy, and an easy place for people to gather.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What’s Happening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Multiple food trucks with different cuisines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Casual seating + standing zones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Music playing throughout the space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Why It Works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Food is the main draw, vibes do the rest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Flexible setup, low build, high impact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Encourages people to stay longer and socialise</a:t>
            </a:r>
            <a:endParaRPr sz="14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r>
              <a:t/>
            </a:r>
            <a:endParaRPr/>
          </a:p>
        </p:txBody>
      </p:sp>
      <p:pic>
        <p:nvPicPr>
          <p:cNvPr id="105" name="Google Shape;1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0213" y="405938"/>
            <a:ext cx="2954954" cy="1966388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0213" y="2570353"/>
            <a:ext cx="2954954" cy="183975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2 (Food Truck) </a:t>
            </a:r>
            <a:endParaRPr/>
          </a:p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80682" y="885027"/>
            <a:ext cx="5162550" cy="40298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i="1" lang="en-SG" sz="1050" u="sng">
                <a:latin typeface="Inter Light"/>
                <a:ea typeface="Inter Light"/>
                <a:cs typeface="Inter Light"/>
                <a:sym typeface="Inter Light"/>
              </a:rPr>
              <a:t>Please provide any Renditions or 3d mock ups, or ideas you think we can do!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/>
          <p:nvPr>
            <p:ph type="title"/>
          </p:nvPr>
        </p:nvSpPr>
        <p:spPr>
          <a:xfrm>
            <a:off x="228600" y="228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SG"/>
              <a:t>Zone 3 (Pulse </a:t>
            </a:r>
            <a:r>
              <a:rPr lang="en-SG" sz="2800"/>
              <a:t>Amphitheatre</a:t>
            </a:r>
            <a:r>
              <a:rPr lang="en-SG"/>
              <a:t>) </a:t>
            </a:r>
            <a:endParaRPr/>
          </a:p>
        </p:txBody>
      </p:sp>
      <p:sp>
        <p:nvSpPr>
          <p:cNvPr id="118" name="Google Shape;118;p9"/>
          <p:cNvSpPr txBox="1"/>
          <p:nvPr>
            <p:ph idx="1" type="body"/>
          </p:nvPr>
        </p:nvSpPr>
        <p:spPr>
          <a:xfrm>
            <a:off x="228600" y="999327"/>
            <a:ext cx="5162550" cy="342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The Idea</a:t>
            </a:r>
            <a:br>
              <a:rPr lang="en-SG" sz="1400"/>
            </a:br>
            <a:r>
              <a:rPr lang="en-SG" sz="1400"/>
              <a:t>Rework the amphitheatre into a central activity zone packed with carnival-style games and photobooths. 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What’s Inside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Carnival games 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Photo booths + interactive backdrops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Easy-flow layout so people can drop in anytime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Why It Works</a:t>
            </a:r>
            <a:endParaRPr sz="14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Games pull people in naturally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Photo moments drive participation and sharing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-SG" sz="1400"/>
              <a:t>Keeps the crowd engaged between main highlights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r>
              <a:t/>
            </a:r>
            <a:endParaRPr b="1" sz="1400"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-SG" sz="1400"/>
              <a:t>The Result</a:t>
            </a:r>
            <a:br>
              <a:rPr lang="en-SG" sz="1400"/>
            </a:br>
            <a:r>
              <a:rPr lang="en-SG" sz="1400"/>
              <a:t>Instead of just watching, people are doing.</a:t>
            </a:r>
            <a:br>
              <a:rPr lang="en-SG" sz="1400"/>
            </a:br>
            <a:r>
              <a:rPr lang="en-SG" sz="1400"/>
              <a:t>The amphitheatre shifts from passive seating to an active social hub.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None/>
            </a:pPr>
            <a:r>
              <a:t/>
            </a:r>
            <a:endParaRPr/>
          </a:p>
        </p:txBody>
      </p:sp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2779" y="514950"/>
            <a:ext cx="2594946" cy="194621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2779" y="2682341"/>
            <a:ext cx="2467488" cy="237372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up Project Strategies by Slidesgo">
  <a:themeElements>
    <a:clrScheme name="Simple Light">
      <a:dk1>
        <a:srgbClr val="FFFFFF"/>
      </a:dk1>
      <a:lt1>
        <a:srgbClr val="000015"/>
      </a:lt1>
      <a:dk2>
        <a:srgbClr val="FFFFFF"/>
      </a:dk2>
      <a:lt2>
        <a:srgbClr val="BB637E"/>
      </a:lt2>
      <a:accent1>
        <a:srgbClr val="32095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Chezhian Sunjai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0x0101006FE617CD2E4DF24299E6046C1B0A5831</vt:lpwstr>
  </property>
  <property fmtid="{D5CDD505-2E9C-101B-9397-08002B2CF9AE}" pid="3" name="MediaServiceImageTags">
    <vt:lpwstr/>
  </property>
</Properties>
</file>